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93" r:id="rId6"/>
    <p:sldId id="281" r:id="rId7"/>
    <p:sldId id="295" r:id="rId8"/>
    <p:sldId id="282" r:id="rId9"/>
    <p:sldId id="283" r:id="rId10"/>
    <p:sldId id="314" r:id="rId11"/>
    <p:sldId id="287" r:id="rId12"/>
    <p:sldId id="310" r:id="rId13"/>
    <p:sldId id="288" r:id="rId14"/>
    <p:sldId id="289" r:id="rId15"/>
    <p:sldId id="300" r:id="rId16"/>
    <p:sldId id="301" r:id="rId17"/>
    <p:sldId id="309" r:id="rId18"/>
    <p:sldId id="311" r:id="rId19"/>
    <p:sldId id="291" r:id="rId20"/>
    <p:sldId id="284" r:id="rId21"/>
    <p:sldId id="292" r:id="rId22"/>
    <p:sldId id="296" r:id="rId23"/>
    <p:sldId id="294" r:id="rId24"/>
    <p:sldId id="286" r:id="rId25"/>
    <p:sldId id="312" r:id="rId26"/>
    <p:sldId id="313" r:id="rId27"/>
    <p:sldId id="297" r:id="rId28"/>
    <p:sldId id="290" r:id="rId29"/>
    <p:sldId id="298" r:id="rId30"/>
    <p:sldId id="285" r:id="rId31"/>
    <p:sldId id="299" r:id="rId32"/>
    <p:sldId id="302" r:id="rId33"/>
    <p:sldId id="303" r:id="rId34"/>
    <p:sldId id="305" r:id="rId35"/>
    <p:sldId id="307" r:id="rId36"/>
    <p:sldId id="315" r:id="rId37"/>
    <p:sldId id="306" r:id="rId38"/>
    <p:sldId id="308" r:id="rId39"/>
    <p:sldId id="30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6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Increase Company’s Revenue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Improve Customer Experience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Retain Customers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1021556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217428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Increase Company’s Revenue</a:t>
          </a:r>
        </a:p>
      </dsp:txBody>
      <dsp:txXfrm>
        <a:off x="4228" y="2174280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670931"/>
          <a:ext cx="3088125" cy="22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823F6-AC1A-46E3-9D99-A319DF497539}">
      <dsp:nvSpPr>
        <dsp:cNvPr id="0" name=""/>
        <dsp:cNvSpPr/>
      </dsp:nvSpPr>
      <dsp:spPr>
        <a:xfrm>
          <a:off x="4636415" y="1021556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217428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Improve Customer Experience</a:t>
          </a:r>
        </a:p>
      </dsp:txBody>
      <dsp:txXfrm>
        <a:off x="3632774" y="2174280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670931"/>
          <a:ext cx="3088125" cy="22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3ABD2-C471-4A21-8AEF-3843C86919E1}">
      <dsp:nvSpPr>
        <dsp:cNvPr id="0" name=""/>
        <dsp:cNvSpPr/>
      </dsp:nvSpPr>
      <dsp:spPr>
        <a:xfrm>
          <a:off x="8264962" y="1021556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217428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Retain Customers</a:t>
          </a:r>
        </a:p>
      </dsp:txBody>
      <dsp:txXfrm>
        <a:off x="7261321" y="2174280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670931"/>
          <a:ext cx="3088125" cy="22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medium.com/@obalanatosin16/case-study-analyzing-customer-churn-in-power-bi-8f45ca3b702a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Churn Prediction in Telecommunications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Archana AR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Churn Vs Features(Contd.)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332757" y="922812"/>
            <a:ext cx="1137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Churn with respect to features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with high call duration are more likely to stay with the service provider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with high data usage are more likely to stay with the service provider</a:t>
            </a: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Call Duration                                                                                                4. Data Usage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14389-BA5D-70BC-2C60-EE68F374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2" y="2436769"/>
            <a:ext cx="9930335" cy="39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1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Churn Vs Features(Contd.)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332757" y="997456"/>
            <a:ext cx="1137621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Churn with respect to features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with high age are more likely to churn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with high tenure with the service provider are more likely to stay with the service provider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Age                                                                                                      6. Account_Length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D9241-5159-6220-6E10-2EB9CFC9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3" y="2762559"/>
            <a:ext cx="9053345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Churn Vs Features(Contd.)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332757" y="997456"/>
            <a:ext cx="1137621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Churn with respect to features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with high age are more likely to churn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with high tenure with the service provider are more likely to stay with the service provider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Age                                                                                                      6. Account_Length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D9241-5159-6220-6E10-2EB9CFC9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3" y="2762559"/>
            <a:ext cx="9053345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3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Churn Vs Features(Contd.)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332757" y="997456"/>
            <a:ext cx="1137621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Churn with respect to features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with high income are more likely to churn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Income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DA279-D8A2-BF00-089E-17E610A9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005" y="2290118"/>
            <a:ext cx="5111989" cy="448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6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D10AB-CA68-9CA0-5ED1-3B22C6E67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30630"/>
            <a:ext cx="10353762" cy="643812"/>
          </a:xfrm>
        </p:spPr>
        <p:txBody>
          <a:bodyPr>
            <a:normAutofit/>
          </a:bodyPr>
          <a:lstStyle/>
          <a:p>
            <a:r>
              <a:rPr lang="en-IN" sz="4000" dirty="0"/>
              <a:t>CUSTOMERS BY CONTRACT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66436A-87EA-A4C9-0A4D-1A6AB4B50A93}"/>
              </a:ext>
            </a:extLst>
          </p:cNvPr>
          <p:cNvSpPr txBox="1"/>
          <p:nvPr/>
        </p:nvSpPr>
        <p:spPr>
          <a:xfrm>
            <a:off x="438539" y="989045"/>
            <a:ext cx="11271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we can see the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Contract_type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=0 (tier 1) customers do not stay more than 24 months period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Similarly we can see Tier 3 customers also do not stay more than 24 months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Tier 2 customers tend to be more stable though we see a downfall in #customers after 24 months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91CF6-0421-C274-F176-1989E90D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95" y="2832112"/>
            <a:ext cx="10882409" cy="36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08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F5AA3F-8B1C-3B83-EECE-B64817DA3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63" y="1503475"/>
            <a:ext cx="6849383" cy="52238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6841F38-34B5-3CE2-6066-286020B4688A}"/>
              </a:ext>
            </a:extLst>
          </p:cNvPr>
          <p:cNvSpPr txBox="1">
            <a:spLocks/>
          </p:cNvSpPr>
          <p:nvPr/>
        </p:nvSpPr>
        <p:spPr>
          <a:xfrm>
            <a:off x="913795" y="130630"/>
            <a:ext cx="10353762" cy="6438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dirty="0"/>
              <a:t>CUSTOMERS BY TENURE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9457D-D042-D486-ADC8-96FCE20A4668}"/>
              </a:ext>
            </a:extLst>
          </p:cNvPr>
          <p:cNvSpPr txBox="1"/>
          <p:nvPr/>
        </p:nvSpPr>
        <p:spPr>
          <a:xfrm>
            <a:off x="438539" y="989045"/>
            <a:ext cx="1127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we can see there is more downfall in count of customers after a period of 24 months or 2 years </a:t>
            </a:r>
          </a:p>
        </p:txBody>
      </p:sp>
    </p:spTree>
    <p:extLst>
      <p:ext uri="{BB962C8B-B14F-4D97-AF65-F5344CB8AC3E}">
        <p14:creationId xmlns:p14="http://schemas.microsoft.com/office/powerpoint/2010/main" val="203269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Tenure Vs Churn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6727371" y="1221395"/>
            <a:ext cx="49815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tenure spent by the customer with the telecom service provider is denote by the Account_Length (months). Here it is represented in terms of box plot to understand the effect of tenure w.r.t Churn. For slightly more tenure we see Churn=Yes compared to Non-Churn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39F11-2746-D316-2BC5-43456A7B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83" y="1221395"/>
            <a:ext cx="5982218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82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Missing Value Verification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no missing value in the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F7600-6AD9-4890-AC03-5917BBEF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40" y="1664231"/>
            <a:ext cx="10859441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96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Outlier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no outliers in the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820DF-12A7-DC9D-9521-E0AFA37C2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999" y="1221395"/>
            <a:ext cx="7437765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44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33BA51F9-383B-13D0-BDE9-17260583E48A}"/>
              </a:ext>
            </a:extLst>
          </p:cNvPr>
          <p:cNvSpPr/>
          <p:nvPr/>
        </p:nvSpPr>
        <p:spPr>
          <a:xfrm>
            <a:off x="6587411" y="2388639"/>
            <a:ext cx="5613919" cy="1362269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445241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F933-C5ED-65BA-F16D-111F33D2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08383"/>
            <a:ext cx="10353762" cy="1257300"/>
          </a:xfrm>
        </p:spPr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84EA3-F431-357E-1E46-5237B2BD3369}"/>
              </a:ext>
            </a:extLst>
          </p:cNvPr>
          <p:cNvSpPr txBox="1"/>
          <p:nvPr/>
        </p:nvSpPr>
        <p:spPr>
          <a:xfrm>
            <a:off x="594945" y="1465683"/>
            <a:ext cx="109914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Background:</a:t>
            </a:r>
          </a:p>
          <a:p>
            <a:endParaRPr lang="en-US" dirty="0"/>
          </a:p>
          <a:p>
            <a:r>
              <a:rPr lang="en-US" dirty="0"/>
              <a:t>A leading telecommunications company, is facing a significant challenge with customer churn. The company has been experiencing a high rate of customer attrition, leading to revenue loss and a decline in market share. To address this issue, it wants to implement a machine learning solution for predicting customer churn.</a:t>
            </a:r>
          </a:p>
          <a:p>
            <a:endParaRPr lang="en-US" dirty="0"/>
          </a:p>
          <a:p>
            <a:r>
              <a:rPr lang="en-US" dirty="0"/>
              <a:t>Objective:</a:t>
            </a:r>
          </a:p>
          <a:p>
            <a:endParaRPr lang="en-US" dirty="0"/>
          </a:p>
          <a:p>
            <a:r>
              <a:rPr lang="en-US" dirty="0"/>
              <a:t>The objective of this project is to develop a predictive model that can accurately identify customers who are likely to churn. By proactively identifying at-risk customers, the company aims to implement targeted retention strategies to reduce churn and improve customer satisfaction and loyalty.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2076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Feature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source-serif-pro"/>
              </a:rPr>
              <a:t>Raw data can be transformed into features that are best suited for machine learning models </a:t>
            </a:r>
            <a:r>
              <a:rPr lang="en-US" sz="1600" dirty="0">
                <a:latin typeface="source-serif-pro"/>
              </a:rPr>
              <a:t>. This technique is </a:t>
            </a:r>
            <a:r>
              <a:rPr lang="en-US" sz="1600" b="0" i="0" dirty="0">
                <a:effectLst/>
                <a:latin typeface="source-serif-pro"/>
              </a:rPr>
              <a:t>called feature engineering. The aim of feature engineering is to make a machine learning model learn better and get more accuracy. </a:t>
            </a:r>
          </a:p>
          <a:p>
            <a:r>
              <a:rPr lang="en-US" sz="1600" dirty="0">
                <a:latin typeface="source-serif-pro"/>
                <a:ea typeface="Calibri" panose="020F0502020204030204" pitchFamily="34" charset="0"/>
                <a:cs typeface="Calibri" panose="020F0502020204030204" pitchFamily="34" charset="0"/>
              </a:rPr>
              <a:t>We have the following feature engineering</a:t>
            </a:r>
          </a:p>
          <a:p>
            <a:pPr marL="342900" indent="-342900">
              <a:buAutoNum type="arabicPeriod"/>
            </a:pPr>
            <a:endParaRPr lang="en-US" sz="1600" dirty="0">
              <a:latin typeface="source-serif-pro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600" dirty="0">
                <a:latin typeface="source-serif-pro"/>
                <a:ea typeface="Calibri" panose="020F0502020204030204" pitchFamily="34" charset="0"/>
                <a:cs typeface="Calibri" panose="020F0502020204030204" pitchFamily="34" charset="0"/>
              </a:rPr>
              <a:t>Encoding of categorical variables – Which has already been done in the supplied data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source-serif-pro"/>
                <a:ea typeface="Calibri" panose="020F0502020204030204" pitchFamily="34" charset="0"/>
                <a:cs typeface="Calibri" panose="020F0502020204030204" pitchFamily="34" charset="0"/>
              </a:rPr>
              <a:t>Feature Selection for Categorical Variables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source-serif-pro"/>
                <a:ea typeface="Calibri" panose="020F0502020204030204" pitchFamily="34" charset="0"/>
                <a:cs typeface="Calibri" panose="020F0502020204030204" pitchFamily="34" charset="0"/>
              </a:rPr>
              <a:t>Feature Selection for Numerical Variables</a:t>
            </a: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Scaling for scaling numerical variables</a:t>
            </a: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Correlation Analysis</a:t>
            </a:r>
          </a:p>
          <a:p>
            <a:pPr marL="342900" indent="-342900">
              <a:buAutoNum type="arabicPeriod"/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Concluding remarks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have used Standard scalar for standardizing the numerical features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Correlation analysis shows a strong positive correlation between features-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Income –with- Call duration/Data Usage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 Duration-with- Data Usage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the features seem to be positively correlated with the target variable “Churn”</a:t>
            </a:r>
          </a:p>
          <a:p>
            <a:pPr marL="342900" indent="-342900">
              <a:buAutoNum type="alphaLcPeriod"/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353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Encoding Categorical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can also see that all the categorical variables have been already encoded in binary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Gender- Encoded as 0/1 where Male is 0 and Female is 1</a:t>
            </a: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Contract_Type encoded as 0,1,2 based on tier 1/tier 2 /tier 3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 we do not need to implement encoding techniques here.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Ideally we will be using one of the below encoding techniques in case data was not encoded: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 Encoding – When we have 2 categories</a:t>
            </a: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Hot Encoding- When there are more than 2 categories</a:t>
            </a:r>
          </a:p>
        </p:txBody>
      </p:sp>
    </p:spTree>
    <p:extLst>
      <p:ext uri="{BB962C8B-B14F-4D97-AF65-F5344CB8AC3E}">
        <p14:creationId xmlns:p14="http://schemas.microsoft.com/office/powerpoint/2010/main" val="2928500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Feature Selection for Categorical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can see that Gender and Contract Type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 a very low relation with Churn using chi-squared test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2A62D-58BF-DEE4-81C1-879B6ED7C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03" y="1806170"/>
            <a:ext cx="4405744" cy="436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51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Feature Selection for Numerical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5719665" y="1557297"/>
            <a:ext cx="5765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According to the ANOVA test, higher the value of the ANOVA score, higher the importance of the feature.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the above results, we need to include all the numerical features for modeling.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62086-1AF3-4848-0E08-8AF27ED2D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77" y="1493218"/>
            <a:ext cx="5033032" cy="387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74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Feature Scaling of Numerical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4245429" y="822437"/>
            <a:ext cx="694102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have used two techniques: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 Scalar- </a:t>
            </a:r>
            <a:r>
              <a:rPr lang="en-US" sz="1600" b="0" i="0" dirty="0">
                <a:effectLst/>
                <a:latin typeface="Google Sans"/>
              </a:rPr>
              <a:t>Standard Scaler follows Standard Normal Distribution (SND). Therefore, it makes mean = 0 and scales the data to unit </a:t>
            </a:r>
            <a:r>
              <a:rPr lang="en-US" sz="1600" dirty="0">
                <a:latin typeface="Google Sans"/>
              </a:rPr>
              <a:t>variance. Since the numerical features are distributed over different value ranges, I will use standard scalar to scale them down to the same range. This we will use in final dataset for training</a:t>
            </a:r>
          </a:p>
          <a:p>
            <a:endParaRPr lang="en-IN" sz="1600" dirty="0">
              <a:latin typeface="Google Sans"/>
            </a:endParaRP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 Max Scalar</a:t>
            </a:r>
          </a:p>
          <a:p>
            <a:pPr marL="342900" indent="-342900">
              <a:buAutoNum type="arabicPeriod"/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I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Note: 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have 2 options for data scaling : 1) </a:t>
            </a:r>
            <a:r>
              <a:rPr lang="en-US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2) </a:t>
            </a:r>
            <a:r>
              <a:rPr lang="en-US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Standardization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algn="l"/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most of the algorithms assume the data to be normally (Gaussian) distributed, </a:t>
            </a:r>
            <a:r>
              <a:rPr lang="en-US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is done for features whose data does not display normal distribution and </a:t>
            </a:r>
            <a:r>
              <a:rPr lang="en-US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standardization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is carried out for features that are normally distributed where their values are huge or very small as compared to other features.</a:t>
            </a:r>
          </a:p>
          <a:p>
            <a:pPr algn="l"/>
            <a:endParaRPr lang="en-US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: </a:t>
            </a:r>
            <a:r>
              <a:rPr lang="en-US" sz="1200" b="1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Call_Duration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Data_Usage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US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Income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features are normalized as they displayed a right skewed,  and bimodal data, and left skewed distribution.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Standardization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: None of the features are standardized for the above data.</a:t>
            </a:r>
          </a:p>
          <a:p>
            <a:endParaRPr lang="en-IN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CBAEAA-1F32-466A-9811-E80BE97B1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37" y="921748"/>
            <a:ext cx="3944924" cy="518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93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Correlation between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332757" y="1221395"/>
            <a:ext cx="11376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correlation of features with target variable and correlation between the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837F6A-78FE-4B8A-85FA-18DC23A51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21" y="1726163"/>
            <a:ext cx="4113728" cy="2967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376F2-A0D0-A320-F778-1699EE260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291" y="1726162"/>
            <a:ext cx="7236924" cy="399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05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33BA51F9-383B-13D0-BDE9-17260583E48A}"/>
              </a:ext>
            </a:extLst>
          </p:cNvPr>
          <p:cNvSpPr/>
          <p:nvPr/>
        </p:nvSpPr>
        <p:spPr>
          <a:xfrm>
            <a:off x="6587411" y="2388639"/>
            <a:ext cx="5613919" cy="1362269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1957070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Handling Imbalanced Target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Understanding the target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A485B-9844-E08F-E7A5-00E8BB2F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92" y="1716832"/>
            <a:ext cx="4279637" cy="4477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2C6749-5967-9EF8-1943-6D77235BE5A7}"/>
              </a:ext>
            </a:extLst>
          </p:cNvPr>
          <p:cNvSpPr txBox="1"/>
          <p:nvPr/>
        </p:nvSpPr>
        <p:spPr>
          <a:xfrm>
            <a:off x="5225143" y="1390672"/>
            <a:ext cx="65438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we can see the target variable Churn for prediction is imbalanced because both churn = yes or no are not equally distributed</a:t>
            </a: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techniques to overcome the imbalanced dataset:</a:t>
            </a: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Resampling (oversampling/</a:t>
            </a:r>
            <a:r>
              <a:rPr lang="en-I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undersampling</a:t>
            </a: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SMOTE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E21FB-EA38-8E3F-3E86-E54F81A6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3" y="3043958"/>
            <a:ext cx="5677392" cy="853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37F0A9-C778-CBCC-897E-1F70C50DF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43" y="3950320"/>
            <a:ext cx="2918052" cy="276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48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Model Building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will be showcasing</a:t>
            </a: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 Test Split chosen- We have chosen 67% Train and 33% Split </a:t>
            </a:r>
          </a:p>
          <a:p>
            <a:pPr marL="342900" indent="-342900">
              <a:buAutoNum type="arabicPeriod"/>
            </a:pP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 built and evaluated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K-Nearest Neighbour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Classifier- Chosen as final model with hyper parameter 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 Boosting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 Boosting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Decision Tree</a:t>
            </a:r>
          </a:p>
          <a:p>
            <a:pPr lvl="1"/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Model Evaluation</a:t>
            </a:r>
          </a:p>
          <a:p>
            <a:pPr algn="l"/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evaluating the model we use some metrics evaluation such as: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Confusion Matrix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Score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ROC Curve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AUC (for ROC)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Precision-Recall-Curve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F1 Score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027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Final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have done hyper parameter tuning using CV and used random forest as my final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16E2C-9A60-5C6F-8745-97DFA5D11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7" y="1672101"/>
            <a:ext cx="8519898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6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the advantages of Customer Churn prediction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0122537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1EB804-DE85-C881-D56E-7A88D718CC1D}"/>
              </a:ext>
            </a:extLst>
          </p:cNvPr>
          <p:cNvSpPr txBox="1"/>
          <p:nvPr/>
        </p:nvSpPr>
        <p:spPr>
          <a:xfrm>
            <a:off x="1026367" y="4744820"/>
            <a:ext cx="9741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Predicting for customer who are at risk of churning helps to avoid the loss of the customers by improving the customer experience. This in turn increases the company’s revenue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Final Model with AUC at 79%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1EF17-FFD7-425D-70C3-64D3D725B46E}"/>
              </a:ext>
            </a:extLst>
          </p:cNvPr>
          <p:cNvSpPr txBox="1"/>
          <p:nvPr/>
        </p:nvSpPr>
        <p:spPr>
          <a:xfrm>
            <a:off x="332757" y="1221395"/>
            <a:ext cx="11376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 metrics as below</a:t>
            </a: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AUC at 79%</a:t>
            </a:r>
          </a:p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at 70% for test data</a:t>
            </a:r>
          </a:p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Precision and Recall as depicted</a:t>
            </a: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7D4CCF-9D06-3C88-AD6A-C84B6BD51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363" y="1780184"/>
            <a:ext cx="3010161" cy="1280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E3B9D1-C9FB-F24C-B512-9E10815E4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784" y="3245320"/>
            <a:ext cx="4170740" cy="32541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EABC25-9D3B-C844-BABB-1B0D34D32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837" y="3139025"/>
            <a:ext cx="4697116" cy="36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91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Feature Weights- 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58906-49FA-F22F-0E1D-C5F56825F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7" y="1623551"/>
            <a:ext cx="4709568" cy="4823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185B7F-22AE-AC41-13C5-D72FD6B00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104" y="1623551"/>
            <a:ext cx="4458086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09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33BA51F9-383B-13D0-BDE9-17260583E48A}"/>
              </a:ext>
            </a:extLst>
          </p:cNvPr>
          <p:cNvSpPr/>
          <p:nvPr/>
        </p:nvSpPr>
        <p:spPr>
          <a:xfrm>
            <a:off x="6587411" y="2388639"/>
            <a:ext cx="5613919" cy="1362269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ANALYTICS/INSIGHTS</a:t>
            </a:r>
          </a:p>
        </p:txBody>
      </p:sp>
    </p:spTree>
    <p:extLst>
      <p:ext uri="{BB962C8B-B14F-4D97-AF65-F5344CB8AC3E}">
        <p14:creationId xmlns:p14="http://schemas.microsoft.com/office/powerpoint/2010/main" val="2852664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Actionable 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F958A-A667-920A-4E90-9C0A86B43B86}"/>
              </a:ext>
            </a:extLst>
          </p:cNvPr>
          <p:cNvSpPr txBox="1"/>
          <p:nvPr/>
        </p:nvSpPr>
        <p:spPr>
          <a:xfrm>
            <a:off x="746449" y="1203649"/>
            <a:ext cx="107675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The Telecom company needs to focus on customers who are in Tier 1 post a 24month/2year period to keep track and get feedback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The Telecom company should focus and provide more plan for the low to mid-income category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They should also focus on people who use Data Usage more to enhance the internet services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Age Category in range of 50 years are more likely to churn and they should target those customers</a:t>
            </a:r>
          </a:p>
          <a:p>
            <a:endParaRPr lang="en-IN" dirty="0"/>
          </a:p>
          <a:p>
            <a:r>
              <a:rPr lang="en-IN" dirty="0"/>
              <a:t>Note: Charges paid by the customer could have helped in better determining Churn- EG: Monthly/Yearly Charges</a:t>
            </a:r>
          </a:p>
        </p:txBody>
      </p:sp>
    </p:spTree>
    <p:extLst>
      <p:ext uri="{BB962C8B-B14F-4D97-AF65-F5344CB8AC3E}">
        <p14:creationId xmlns:p14="http://schemas.microsoft.com/office/powerpoint/2010/main" val="1790237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Actionable 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F958A-A667-920A-4E90-9C0A86B43B86}"/>
              </a:ext>
            </a:extLst>
          </p:cNvPr>
          <p:cNvSpPr txBox="1"/>
          <p:nvPr/>
        </p:nvSpPr>
        <p:spPr>
          <a:xfrm>
            <a:off x="746449" y="1203649"/>
            <a:ext cx="107675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prediction could flow into reports to help us derive actionable insights for the customers that are at risk</a:t>
            </a:r>
          </a:p>
          <a:p>
            <a:r>
              <a:rPr lang="en-IN" dirty="0"/>
              <a:t>We could derive reports like</a:t>
            </a:r>
          </a:p>
          <a:p>
            <a:pPr marL="342900" indent="-342900">
              <a:buAutoNum type="arabicPeriod"/>
            </a:pPr>
            <a:r>
              <a:rPr lang="en-IN" dirty="0"/>
              <a:t>Percentage of customers by churn reasons</a:t>
            </a:r>
          </a:p>
          <a:p>
            <a:pPr marL="342900" indent="-342900">
              <a:buAutoNum type="arabicPeriod"/>
            </a:pPr>
            <a:r>
              <a:rPr lang="en-IN" dirty="0"/>
              <a:t>Churn by contract type</a:t>
            </a:r>
          </a:p>
          <a:p>
            <a:pPr marL="342900" indent="-342900">
              <a:buAutoNum type="arabicPeriod"/>
            </a:pPr>
            <a:r>
              <a:rPr lang="en-IN" dirty="0"/>
              <a:t>Churn by gender</a:t>
            </a:r>
          </a:p>
          <a:p>
            <a:pPr marL="342900" indent="-342900">
              <a:buAutoNum type="arabicPeriod"/>
            </a:pPr>
            <a:r>
              <a:rPr lang="en-IN" dirty="0"/>
              <a:t>Churn by region/demographics</a:t>
            </a:r>
          </a:p>
          <a:p>
            <a:pPr marL="342900" indent="-342900">
              <a:buAutoNum type="arabicPeriod"/>
            </a:pPr>
            <a:r>
              <a:rPr lang="en-IN" dirty="0"/>
              <a:t>Churn by age</a:t>
            </a:r>
          </a:p>
          <a:p>
            <a:pPr marL="342900" indent="-342900">
              <a:buAutoNum type="arabicPeriod"/>
            </a:pPr>
            <a:r>
              <a:rPr lang="en-IN" dirty="0"/>
              <a:t>Churn by data plan</a:t>
            </a:r>
          </a:p>
        </p:txBody>
      </p:sp>
    </p:spTree>
    <p:extLst>
      <p:ext uri="{BB962C8B-B14F-4D97-AF65-F5344CB8AC3E}">
        <p14:creationId xmlns:p14="http://schemas.microsoft.com/office/powerpoint/2010/main" val="3870739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Actionable 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F958A-A667-920A-4E90-9C0A86B43B86}"/>
              </a:ext>
            </a:extLst>
          </p:cNvPr>
          <p:cNvSpPr txBox="1"/>
          <p:nvPr/>
        </p:nvSpPr>
        <p:spPr>
          <a:xfrm>
            <a:off x="746449" y="1203649"/>
            <a:ext cx="10767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 sample report example as below from internet link- </a:t>
            </a:r>
            <a:r>
              <a:rPr lang="en-IN" dirty="0">
                <a:hlinkClick r:id="rId2"/>
              </a:rPr>
              <a:t>https://medium.com/@obalanatosin16/case-study-analyzing-customer-churn-in-power-bi-8f45ca3b702a</a:t>
            </a:r>
            <a:endParaRPr lang="en-IN" dirty="0"/>
          </a:p>
          <a:p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195B2-EF99-61A0-8EB4-68E8B77B5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4" y="1899380"/>
            <a:ext cx="7178662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26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41C38979-BF5C-E5D0-61A6-BD6677F19742}"/>
              </a:ext>
            </a:extLst>
          </p:cNvPr>
          <p:cNvSpPr/>
          <p:nvPr/>
        </p:nvSpPr>
        <p:spPr>
          <a:xfrm>
            <a:off x="6587411" y="2388639"/>
            <a:ext cx="5613919" cy="1362269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4060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33BA51F9-383B-13D0-BDE9-17260583E48A}"/>
              </a:ext>
            </a:extLst>
          </p:cNvPr>
          <p:cNvSpPr/>
          <p:nvPr/>
        </p:nvSpPr>
        <p:spPr>
          <a:xfrm>
            <a:off x="4040155" y="2388639"/>
            <a:ext cx="8161176" cy="1362269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96102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Understanding 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D9D77-EBC1-052F-819A-44EAA3CEAE5B}"/>
              </a:ext>
            </a:extLst>
          </p:cNvPr>
          <p:cNvSpPr txBox="1"/>
          <p:nvPr/>
        </p:nvSpPr>
        <p:spPr>
          <a:xfrm>
            <a:off x="681135" y="1027142"/>
            <a:ext cx="9638523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	- The Age of the customer </a:t>
            </a:r>
            <a:r>
              <a:rPr lang="en-US" sz="15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[Demographic information of the customer]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Gender- The Gender of the customer </a:t>
            </a:r>
            <a:r>
              <a:rPr lang="en-US" sz="15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[Demographic information of the customer] (Male:0, Female:1)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Income – The income of the customer </a:t>
            </a:r>
            <a:r>
              <a:rPr lang="en-US" sz="15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[Demographic information of the customer]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Account_Length – Period of association with the telecom provider (months)	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Contract_Type- Type of contract that the customer has opted for (Features and associated services may vary accordingly) - Tier 1 (0), Tier 2 (1), Tier 3 (2) </a:t>
            </a:r>
            <a:r>
              <a:rPr lang="en-US" sz="1500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[Services the customer has signed up]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Call_Duration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Average call duration in minutes during a given day  for the particular customer </a:t>
            </a:r>
            <a:r>
              <a:rPr lang="en-US" sz="1500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[Services the customer has used]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Data_Usage- Average data consumption during a given day for the particular customer </a:t>
            </a:r>
            <a:r>
              <a:rPr lang="en-US" sz="1500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[Services the customer has signed up]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Churn- Whether the individual will churn/not churn [</a:t>
            </a:r>
            <a:r>
              <a:rPr lang="en-US" sz="15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 Label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Assumptions about the data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represents Churned individuals</a:t>
            </a: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 represents not-churned individuals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CustomerID</a:t>
            </a:r>
            <a:r>
              <a:rPr lang="en-IN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unique identifier is created as not given in data 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713E61-BFC7-7A35-F4F4-C8F71EAE5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161459"/>
              </p:ext>
            </p:extLst>
          </p:nvPr>
        </p:nvGraphicFramePr>
        <p:xfrm>
          <a:off x="765110" y="4219409"/>
          <a:ext cx="3116424" cy="884436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78011">
                  <a:extLst>
                    <a:ext uri="{9D8B030D-6E8A-4147-A177-3AD203B41FA5}">
                      <a16:colId xmlns:a16="http://schemas.microsoft.com/office/drawing/2014/main" val="3387682839"/>
                    </a:ext>
                  </a:extLst>
                </a:gridCol>
                <a:gridCol w="1738413">
                  <a:extLst>
                    <a:ext uri="{9D8B030D-6E8A-4147-A177-3AD203B41FA5}">
                      <a16:colId xmlns:a16="http://schemas.microsoft.com/office/drawing/2014/main" val="3734338275"/>
                    </a:ext>
                  </a:extLst>
                </a:gridCol>
              </a:tblGrid>
              <a:tr h="29481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Churn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Churn/Not Churn?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5145994"/>
                  </a:ext>
                </a:extLst>
              </a:tr>
              <a:tr h="29481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Not-Churned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58825717"/>
                  </a:ext>
                </a:extLst>
              </a:tr>
              <a:tr h="29481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 Churned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81109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372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Understanding the Data (Contd.)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B756AD-3548-DD00-EE7B-2DC4B7E64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08" y="3464269"/>
            <a:ext cx="9076207" cy="32464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B27191-295F-9F91-7DBC-46138D3C16DE}"/>
              </a:ext>
            </a:extLst>
          </p:cNvPr>
          <p:cNvSpPr txBox="1"/>
          <p:nvPr/>
        </p:nvSpPr>
        <p:spPr>
          <a:xfrm>
            <a:off x="502024" y="970383"/>
            <a:ext cx="113762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facts about the data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lphaL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 ranges between 18 years to 79 years</a:t>
            </a:r>
          </a:p>
          <a:p>
            <a:pPr marL="342900" indent="-342900">
              <a:buAutoNum type="alphaL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Income ranges between 20281 to 149972</a:t>
            </a:r>
          </a:p>
          <a:p>
            <a:pPr marL="342900" indent="-342900">
              <a:buAutoNum type="alphaL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 duration ranges between 0 to 999</a:t>
            </a:r>
          </a:p>
          <a:p>
            <a:pPr marL="342900" indent="-342900">
              <a:buAutoNum type="alphaL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Usage ranges between 0 to 499</a:t>
            </a:r>
          </a:p>
          <a:p>
            <a:pPr marL="342900" indent="-342900">
              <a:buAutoNum type="alphaLcPeriod"/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Gender, </a:t>
            </a:r>
            <a:r>
              <a:rPr lang="en-IN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Contract_type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are categorical</a:t>
            </a:r>
          </a:p>
        </p:txBody>
      </p:sp>
    </p:spTree>
    <p:extLst>
      <p:ext uri="{BB962C8B-B14F-4D97-AF65-F5344CB8AC3E}">
        <p14:creationId xmlns:p14="http://schemas.microsoft.com/office/powerpoint/2010/main" val="1179354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Churn Target Variable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332757" y="1221395"/>
            <a:ext cx="11376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Churn in current data points Vs Non Churned customers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5E8A2-96A2-BFCD-CB20-09933BE7E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04" y="1780184"/>
            <a:ext cx="4488279" cy="439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59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Churn Vs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332757" y="1221395"/>
            <a:ext cx="1137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Churn with respect to features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Gender                                                                                                              2. </a:t>
            </a:r>
            <a:r>
              <a:rPr lang="en-IN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Contract_type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we can see Churn is more equally distributed for Gender. Regardless of the gender Churn can happen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Contract type Tier 1 have more retained customers compared to Tier 2 and Tier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2EBDC0-C96B-E59F-E960-2314AE9FD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210" y="2949735"/>
            <a:ext cx="6669240" cy="3012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D83481-3AA1-A046-9C79-FBAAAF670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7" y="2949735"/>
            <a:ext cx="4313888" cy="32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22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928-4F91-859B-F624-88B565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2359"/>
            <a:ext cx="10353762" cy="678024"/>
          </a:xfrm>
        </p:spPr>
        <p:txBody>
          <a:bodyPr>
            <a:normAutofit fontScale="90000"/>
          </a:bodyPr>
          <a:lstStyle/>
          <a:p>
            <a:r>
              <a:rPr lang="en-IN" dirty="0"/>
              <a:t>Churn Vs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F7BE6-D7C4-4ACC-EAE7-679E680F7947}"/>
              </a:ext>
            </a:extLst>
          </p:cNvPr>
          <p:cNvSpPr txBox="1"/>
          <p:nvPr/>
        </p:nvSpPr>
        <p:spPr>
          <a:xfrm>
            <a:off x="332757" y="1221395"/>
            <a:ext cx="113762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Churn with respect to features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Seniority Level</a:t>
            </a: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Consideration is person age &gt;=60 is Senior Citizen , and if less than 60 he is normal citizen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is just 1% reduction in churn when the customer is senior citizen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806B2-8C08-6332-C664-7DB14B234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39" y="2778486"/>
            <a:ext cx="5540220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094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{79B632BC-2CB8-4CEE-AC7E-F0064589A686}tf11665031_win32</Template>
  <TotalTime>742</TotalTime>
  <Words>1696</Words>
  <Application>Microsoft Office PowerPoint</Application>
  <PresentationFormat>Widescreen</PresentationFormat>
  <Paragraphs>218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Arial Nova</vt:lpstr>
      <vt:lpstr>Arial Nova Light</vt:lpstr>
      <vt:lpstr>Calibri</vt:lpstr>
      <vt:lpstr>Google Sans</vt:lpstr>
      <vt:lpstr>source-serif-pro</vt:lpstr>
      <vt:lpstr>Wingdings</vt:lpstr>
      <vt:lpstr>Wingdings 2</vt:lpstr>
      <vt:lpstr>SlateVTI</vt:lpstr>
      <vt:lpstr>Customer Churn Prediction in Telecommunications</vt:lpstr>
      <vt:lpstr>Problem Statement</vt:lpstr>
      <vt:lpstr>What are the advantages of Customer Churn prediction</vt:lpstr>
      <vt:lpstr>PowerPoint Presentation</vt:lpstr>
      <vt:lpstr>Understanding the Data</vt:lpstr>
      <vt:lpstr>Understanding the Data (Contd.)</vt:lpstr>
      <vt:lpstr>Churn Target Variable</vt:lpstr>
      <vt:lpstr>Churn Vs Features</vt:lpstr>
      <vt:lpstr>Churn Vs Features</vt:lpstr>
      <vt:lpstr>Churn Vs Features(Contd.)</vt:lpstr>
      <vt:lpstr>Churn Vs Features(Contd.)</vt:lpstr>
      <vt:lpstr>Churn Vs Features(Contd.)</vt:lpstr>
      <vt:lpstr>Churn Vs Features(Contd.)</vt:lpstr>
      <vt:lpstr>CUSTOMERS BY CONTRACT TYPE</vt:lpstr>
      <vt:lpstr>PowerPoint Presentation</vt:lpstr>
      <vt:lpstr>Tenure Vs Churn</vt:lpstr>
      <vt:lpstr>Missing Value Verification</vt:lpstr>
      <vt:lpstr>Outlier Detection</vt:lpstr>
      <vt:lpstr>PowerPoint Presentation</vt:lpstr>
      <vt:lpstr>Feature Engineering</vt:lpstr>
      <vt:lpstr>Encoding Categorical Variables</vt:lpstr>
      <vt:lpstr>Feature Selection for Categorical Variables</vt:lpstr>
      <vt:lpstr>Feature Selection for Numerical Variables</vt:lpstr>
      <vt:lpstr>Feature Scaling of Numerical Variables</vt:lpstr>
      <vt:lpstr>Correlation between features</vt:lpstr>
      <vt:lpstr>PowerPoint Presentation</vt:lpstr>
      <vt:lpstr>Handling Imbalanced Target Class</vt:lpstr>
      <vt:lpstr>Model Building</vt:lpstr>
      <vt:lpstr>Final Model</vt:lpstr>
      <vt:lpstr>Final Model with AUC at 79%</vt:lpstr>
      <vt:lpstr>Feature Weights- Logistic regression</vt:lpstr>
      <vt:lpstr>PowerPoint Presentation</vt:lpstr>
      <vt:lpstr>Actionable Insights</vt:lpstr>
      <vt:lpstr>Actionable Insights</vt:lpstr>
      <vt:lpstr>Actionable Insights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 Prediction in Telecommunications</dc:title>
  <dc:creator>Archana AR</dc:creator>
  <cp:lastModifiedBy>Archana AR</cp:lastModifiedBy>
  <cp:revision>122</cp:revision>
  <dcterms:created xsi:type="dcterms:W3CDTF">2024-03-18T13:21:00Z</dcterms:created>
  <dcterms:modified xsi:type="dcterms:W3CDTF">2024-03-22T11:00:05Z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